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59" r:id="rId9"/>
    <p:sldId id="268" r:id="rId10"/>
    <p:sldId id="265" r:id="rId11"/>
    <p:sldId id="261" r:id="rId12"/>
    <p:sldId id="267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0891" autoAdjust="0"/>
  </p:normalViewPr>
  <p:slideViewPr>
    <p:cSldViewPr snapToGrid="0">
      <p:cViewPr varScale="1">
        <p:scale>
          <a:sx n="97" d="100"/>
          <a:sy n="97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973C-D2E7-43E9-A3C2-6FC2574DE507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2544-EBC4-4B68-931C-52A038F4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4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0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5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Iqbal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9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Assignment checklist – Robyn </a:t>
            </a:r>
          </a:p>
          <a:p>
            <a:r>
              <a:rPr lang="en-GB" dirty="0"/>
              <a:t>Assessment audit - 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8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9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 – Liberated Library first run</a:t>
            </a:r>
          </a:p>
          <a:p>
            <a:r>
              <a:rPr lang="en-GB" dirty="0"/>
              <a:t>Iqbal – Second round + continue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8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3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Mo, student union plans / student engagement </a:t>
            </a:r>
          </a:p>
          <a:p>
            <a:r>
              <a:rPr lang="en-GB" dirty="0"/>
              <a:t>Iqbal, </a:t>
            </a:r>
            <a:r>
              <a:rPr lang="en-GB" dirty="0" err="1"/>
              <a:t>rolemodels</a:t>
            </a:r>
            <a:r>
              <a:rPr lang="en-GB" dirty="0"/>
              <a:t> </a:t>
            </a:r>
          </a:p>
          <a:p>
            <a:r>
              <a:rPr lang="en-GB" dirty="0"/>
              <a:t>Robyn, curriculum framework, game based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2544-EBC4-4B68-931C-52A038F4C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2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byn.Fitzharris@brunel.ac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VP.CEDPS@brunel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Student</a:t>
            </a:r>
            <a:r>
              <a:rPr lang="en-GB" dirty="0"/>
              <a:t> </a:t>
            </a:r>
            <a:r>
              <a:rPr lang="en-GB" sz="4800" dirty="0"/>
              <a:t>success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Brunel university London + Union of Brunel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4F02C-1780-4504-AF9F-A52310526F91}"/>
              </a:ext>
            </a:extLst>
          </p:cNvPr>
          <p:cNvSpPr txBox="1"/>
          <p:nvPr/>
        </p:nvSpPr>
        <p:spPr>
          <a:xfrm>
            <a:off x="669681" y="4432909"/>
            <a:ext cx="4410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Robyn Fitzharris</a:t>
            </a:r>
          </a:p>
          <a:p>
            <a:r>
              <a:rPr lang="en-GB" sz="2800" dirty="0">
                <a:solidFill>
                  <a:schemeClr val="bg1"/>
                </a:solidFill>
              </a:rPr>
              <a:t>Mohamed Omar</a:t>
            </a:r>
          </a:p>
          <a:p>
            <a:r>
              <a:rPr lang="en-GB" sz="2800" dirty="0">
                <a:solidFill>
                  <a:schemeClr val="bg1"/>
                </a:solidFill>
              </a:rPr>
              <a:t>Iqbal Miah</a:t>
            </a:r>
          </a:p>
        </p:txBody>
      </p:sp>
      <p:pic>
        <p:nvPicPr>
          <p:cNvPr id="1026" name="Picture 2" descr="https://intra.brunel.ac.uk/s/QSO/Team/Quality%20Enhancement%20Team/Student%20Success%20Project/Logo/DPS_0897%20Student%20Success%20Project%20Logo%20WHITE%20FINAL%20Outline.png">
            <a:extLst>
              <a:ext uri="{FF2B5EF4-FFF2-40B4-BE49-F238E27FC236}">
                <a16:creationId xmlns:a16="http://schemas.microsoft.com/office/drawing/2014/main" id="{C1E1584E-D2FE-40DC-A354-53C9B5C7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541" y="3223354"/>
            <a:ext cx="1552199" cy="30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47" y="3382032"/>
            <a:ext cx="2887894" cy="28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Student engagement (expanding Brunel listens) </a:t>
            </a:r>
          </a:p>
          <a:p>
            <a:r>
              <a:rPr lang="en-GB" sz="2400" dirty="0" err="1"/>
              <a:t>Rolemodels</a:t>
            </a:r>
            <a:r>
              <a:rPr lang="en-GB" sz="2400" dirty="0"/>
              <a:t> campaign</a:t>
            </a:r>
          </a:p>
          <a:p>
            <a:r>
              <a:rPr lang="en-GB" sz="2400" dirty="0"/>
              <a:t>Curriculum framework </a:t>
            </a:r>
          </a:p>
          <a:p>
            <a:r>
              <a:rPr lang="en-GB" sz="2400" dirty="0"/>
              <a:t>Game based learning </a:t>
            </a:r>
            <a:endParaRPr lang="en-GB" sz="2400" dirty="0" smtClean="0"/>
          </a:p>
          <a:p>
            <a:r>
              <a:rPr lang="en-GB" sz="2400" dirty="0" smtClean="0"/>
              <a:t>Review and evaluation</a:t>
            </a:r>
            <a:endParaRPr lang="en-GB" sz="2400" dirty="0"/>
          </a:p>
          <a:p>
            <a:r>
              <a:rPr lang="en-GB" sz="2400" dirty="0"/>
              <a:t>&amp; much more!</a:t>
            </a:r>
          </a:p>
        </p:txBody>
      </p:sp>
    </p:spTree>
    <p:extLst>
      <p:ext uri="{BB962C8B-B14F-4D97-AF65-F5344CB8AC3E}">
        <p14:creationId xmlns:p14="http://schemas.microsoft.com/office/powerpoint/2010/main" val="416218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194280"/>
          </a:xfrm>
        </p:spPr>
        <p:txBody>
          <a:bodyPr>
            <a:normAutofit/>
          </a:bodyPr>
          <a:lstStyle/>
          <a:p>
            <a:r>
              <a:rPr lang="en-GB" sz="2400" dirty="0"/>
              <a:t>Halfway through the project</a:t>
            </a:r>
          </a:p>
          <a:p>
            <a:r>
              <a:rPr lang="en-GB" sz="2400" dirty="0"/>
              <a:t>Collaboration and senior lead is important</a:t>
            </a:r>
          </a:p>
          <a:p>
            <a:r>
              <a:rPr lang="en-GB" sz="2400" dirty="0"/>
              <a:t>Lots of different activities but all ties back to the action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6318A-D20F-401E-98A1-74A4CD99FD69}"/>
              </a:ext>
            </a:extLst>
          </p:cNvPr>
          <p:cNvSpPr txBox="1"/>
          <p:nvPr/>
        </p:nvSpPr>
        <p:spPr>
          <a:xfrm>
            <a:off x="717176" y="5140181"/>
            <a:ext cx="10434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Robyn.Fitzharris@brunel.ac.uk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4"/>
              </a:rPr>
              <a:t>VP.CEDPS@brunel.ac.uk</a:t>
            </a:r>
            <a:r>
              <a:rPr lang="en-GB" sz="2000" dirty="0"/>
              <a:t> </a:t>
            </a:r>
            <a:r>
              <a:rPr lang="en-GB" sz="2000" dirty="0" smtClean="0"/>
              <a:t>                                             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34116" y="5480627"/>
            <a:ext cx="521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ollow us on social media: @</a:t>
            </a:r>
            <a:r>
              <a:rPr lang="en-GB" sz="2400" dirty="0" err="1" smtClean="0">
                <a:solidFill>
                  <a:schemeClr val="bg2">
                    <a:lumMod val="25000"/>
                  </a:schemeClr>
                </a:solidFill>
              </a:rPr>
              <a:t>BrunelSSP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29" y="5328001"/>
            <a:ext cx="766916" cy="766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632" y="5347820"/>
            <a:ext cx="747097" cy="7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CB481D-E6B5-4DA2-9178-6DE77AB5C9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77250E-AC94-4AE1-B264-401790964E9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EC8A17-C370-4333-8546-E2AEDB9CE0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9D8784-71D8-4FB0-887B-FB5192AFFE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FF2EEA-3DC8-41E5-8A32-96F598118D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A close up of a tree&#10;&#10;Description generated with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6325" b="-2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Introduction to brunel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en-GB" sz="2800" dirty="0"/>
              <a:t>Brunel University London is based in Uxbridge</a:t>
            </a:r>
          </a:p>
          <a:p>
            <a:r>
              <a:rPr lang="en-GB" sz="2800" dirty="0"/>
              <a:t>~</a:t>
            </a:r>
            <a:r>
              <a:rPr lang="en-GB" sz="2800" dirty="0" smtClean="0"/>
              <a:t>14,000 </a:t>
            </a:r>
            <a:r>
              <a:rPr lang="en-GB" sz="2800" dirty="0"/>
              <a:t>students, 28% EU/International </a:t>
            </a:r>
          </a:p>
          <a:p>
            <a:r>
              <a:rPr lang="en-GB" sz="2800" dirty="0"/>
              <a:t>Ethnicity </a:t>
            </a:r>
            <a:r>
              <a:rPr lang="en-GB" sz="2800" dirty="0" smtClean="0"/>
              <a:t>breakdown:5</a:t>
            </a:r>
            <a:r>
              <a:rPr lang="en-GB" sz="2800" dirty="0"/>
              <a:t>% </a:t>
            </a:r>
            <a:r>
              <a:rPr lang="en-GB" sz="2800" dirty="0" smtClean="0"/>
              <a:t>Arab, 28</a:t>
            </a:r>
            <a:r>
              <a:rPr lang="en-GB" sz="2800" dirty="0"/>
              <a:t>% </a:t>
            </a:r>
            <a:r>
              <a:rPr lang="en-GB" sz="2800" dirty="0" smtClean="0"/>
              <a:t>Asian,15</a:t>
            </a:r>
            <a:r>
              <a:rPr lang="en-GB" sz="2800" dirty="0"/>
              <a:t>% Black, 6% Chinese 9% Other/Mixed, 36% </a:t>
            </a:r>
            <a:r>
              <a:rPr lang="en-GB" sz="2800" dirty="0" smtClean="0"/>
              <a:t>White.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514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7FF61E-4BA9-4C8B-AD03-05E9B2A40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166425F-5B9E-47A4-9DDB-F86B87375E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https://intra.brunel.ac.uk/s/QSO/Team/Quality%20Enhancement%20Team/Student%20Success%20Project/Logo/DPS_0897%20Student%20Success%20Project%20Logo%20CMYK%20FINAL%20Outline.png">
            <a:extLst>
              <a:ext uri="{FF2B5EF4-FFF2-40B4-BE49-F238E27FC236}">
                <a16:creationId xmlns:a16="http://schemas.microsoft.com/office/drawing/2014/main" id="{F83C516A-E793-4BF1-805B-4CB86A31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670579"/>
            <a:ext cx="2995553" cy="58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GB" dirty="0"/>
              <a:t>About the student success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849" y="1891454"/>
            <a:ext cx="7208957" cy="465278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Collaboration between Brunel University London and Union of Brunel Students. Funded for three years, started in September 2016, led by Pro-Vice Chancellor (Quality Assurance and Enhancement).</a:t>
            </a:r>
          </a:p>
          <a:p>
            <a:r>
              <a:rPr lang="en-GB" sz="2400" dirty="0"/>
              <a:t>Aiming to close attainment gap between Black students and White students.  22% in 2014/15, 16% in 2016/17.</a:t>
            </a:r>
          </a:p>
          <a:p>
            <a:r>
              <a:rPr lang="en-GB" sz="2400" dirty="0"/>
              <a:t>Four key strands of work, focused on removing barriers to success:</a:t>
            </a:r>
          </a:p>
          <a:p>
            <a:pPr lvl="1"/>
            <a:r>
              <a:rPr lang="en-GB" sz="2000" dirty="0"/>
              <a:t>Assessment</a:t>
            </a:r>
          </a:p>
          <a:p>
            <a:pPr lvl="1"/>
            <a:r>
              <a:rPr lang="en-GB" sz="2000" dirty="0"/>
              <a:t>Awareness</a:t>
            </a:r>
          </a:p>
          <a:p>
            <a:pPr lvl="1"/>
            <a:r>
              <a:rPr lang="en-GB" sz="2000" dirty="0"/>
              <a:t>Curriculum</a:t>
            </a:r>
          </a:p>
          <a:p>
            <a:pPr lvl="1"/>
            <a:r>
              <a:rPr lang="en-GB" sz="2000" dirty="0"/>
              <a:t>Support and Sense of Belonging</a:t>
            </a:r>
          </a:p>
        </p:txBody>
      </p:sp>
    </p:spTree>
    <p:extLst>
      <p:ext uri="{BB962C8B-B14F-4D97-AF65-F5344CB8AC3E}">
        <p14:creationId xmlns:p14="http://schemas.microsoft.com/office/powerpoint/2010/main" val="297090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7FF61E-4BA9-4C8B-AD03-05E9B2A40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166425F-5B9E-47A4-9DDB-F86B87375E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https://intra.brunel.ac.uk/s/QSO/Team/Quality%20Enhancement%20Team/Student%20Success%20Project/Logo/DPS_0897%20Student%20Success%20Project%20Logo%20CMYK%20FINAL%20Outline.png">
            <a:extLst>
              <a:ext uri="{FF2B5EF4-FFF2-40B4-BE49-F238E27FC236}">
                <a16:creationId xmlns:a16="http://schemas.microsoft.com/office/drawing/2014/main" id="{F83C516A-E793-4BF1-805B-4CB86A31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670579"/>
            <a:ext cx="2995553" cy="58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GB" dirty="0"/>
              <a:t>About the student success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849" y="1891454"/>
            <a:ext cx="7208957" cy="46527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Not targeted interventions, avoiding deficit model approach. </a:t>
            </a:r>
          </a:p>
          <a:p>
            <a:r>
              <a:rPr lang="en-GB" sz="2400" dirty="0" smtClean="0"/>
              <a:t>Also concerned with attrition.</a:t>
            </a:r>
          </a:p>
          <a:p>
            <a:r>
              <a:rPr lang="en-GB" sz="2400" dirty="0" smtClean="0"/>
              <a:t>Working across academic departments and professional service departments. </a:t>
            </a:r>
          </a:p>
          <a:p>
            <a:pPr lvl="1"/>
            <a:r>
              <a:rPr lang="en-GB" sz="2200" dirty="0" smtClean="0"/>
              <a:t>Particularly those working in Student Success more broadly (Access Agreement).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257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E97FF61E-4BA9-4C8B-AD03-05E9B2A40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166425F-5B9E-47A4-9DDB-F86B87375E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5579C5B2-1EFC-4D62-9219-8052A1C1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85" y="614407"/>
            <a:ext cx="3619429" cy="5442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GB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r>
              <a:rPr lang="en-GB" sz="2400" dirty="0"/>
              <a:t>Assignment Checklist</a:t>
            </a:r>
          </a:p>
          <a:p>
            <a:r>
              <a:rPr lang="en-GB" sz="2400" dirty="0"/>
              <a:t>Assessment audit</a:t>
            </a:r>
          </a:p>
          <a:p>
            <a:pPr lvl="1"/>
            <a:r>
              <a:rPr lang="en-GB" sz="2200" dirty="0"/>
              <a:t>Over assessing</a:t>
            </a:r>
          </a:p>
          <a:p>
            <a:pPr lvl="1"/>
            <a:r>
              <a:rPr lang="en-GB" sz="2200" dirty="0"/>
              <a:t>Bunching </a:t>
            </a:r>
            <a:endParaRPr lang="en-GB" sz="2200" dirty="0" smtClean="0"/>
          </a:p>
          <a:p>
            <a:pPr lvl="1"/>
            <a:r>
              <a:rPr lang="en-GB" sz="2200" dirty="0" smtClean="0"/>
              <a:t>Integrated Programme Assessment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0286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 - Students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642" y="1881499"/>
            <a:ext cx="6497359" cy="4871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1192" y="3219754"/>
            <a:ext cx="3437915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>
                <a:solidFill>
                  <a:srgbClr val="3D3D3D"/>
                </a:solidFill>
              </a:rPr>
              <a:t>Focus Groups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>
                <a:solidFill>
                  <a:srgbClr val="3D3D3D"/>
                </a:solidFill>
              </a:rPr>
              <a:t>Stalls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 smtClean="0">
                <a:solidFill>
                  <a:srgbClr val="3D3D3D"/>
                </a:solidFill>
              </a:rPr>
              <a:t>Rep </a:t>
            </a:r>
            <a:r>
              <a:rPr lang="en-GB" dirty="0" err="1" smtClean="0">
                <a:solidFill>
                  <a:srgbClr val="3D3D3D"/>
                </a:solidFill>
              </a:rPr>
              <a:t>Congree</a:t>
            </a:r>
            <a:r>
              <a:rPr lang="en-GB" dirty="0" smtClean="0">
                <a:solidFill>
                  <a:srgbClr val="3D3D3D"/>
                </a:solidFill>
              </a:rPr>
              <a:t> Workshop</a:t>
            </a:r>
            <a:endParaRPr lang="en-GB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>
                <a:solidFill>
                  <a:srgbClr val="3D3D3D"/>
                </a:solidFill>
              </a:rPr>
              <a:t>Brunel Listens</a:t>
            </a:r>
          </a:p>
        </p:txBody>
      </p:sp>
    </p:spTree>
    <p:extLst>
      <p:ext uri="{BB962C8B-B14F-4D97-AF65-F5344CB8AC3E}">
        <p14:creationId xmlns:p14="http://schemas.microsoft.com/office/powerpoint/2010/main" val="383979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AD761732-355A-410C-A72B-56658866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53" y="938524"/>
            <a:ext cx="7463970" cy="49635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GB" dirty="0"/>
              <a:t>Awareness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Meetings with Heads of Departments and Directors of Teaching and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Presentations at University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Academic Staff </a:t>
            </a:r>
            <a:r>
              <a:rPr lang="en-GB" sz="2400" dirty="0" smtClean="0">
                <a:solidFill>
                  <a:schemeClr val="bg1"/>
                </a:solidFill>
              </a:rPr>
              <a:t>Network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Committee Papers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7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404549-B4DC-481C-926C-DED3EF1C58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8FD5CD-351E-4B06-8B78-BD5102D009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book shelf filled with books&#10;&#10;Description generated with high confidence">
            <a:extLst>
              <a:ext uri="{FF2B5EF4-FFF2-40B4-BE49-F238E27FC236}">
                <a16:creationId xmlns:a16="http://schemas.microsoft.com/office/drawing/2014/main" id="{42B695AB-6F55-4BE9-8805-B97083590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310609" y="974125"/>
            <a:ext cx="7439014" cy="490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Liberated Library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Theatre and English Curriculum Audit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More departments conducting reviews</a:t>
            </a:r>
          </a:p>
        </p:txBody>
      </p:sp>
    </p:spTree>
    <p:extLst>
      <p:ext uri="{BB962C8B-B14F-4D97-AF65-F5344CB8AC3E}">
        <p14:creationId xmlns:p14="http://schemas.microsoft.com/office/powerpoint/2010/main" val="169812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36698A8-B392-4510-A895-41E204D37B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15" y="785240"/>
            <a:ext cx="7580674" cy="5287520"/>
          </a:xfrm>
          <a:prstGeom prst="rect">
            <a:avLst/>
          </a:prstGeom>
          <a:noFill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9259DED-4CFB-4538-9343-C0B40244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27" y="785240"/>
            <a:ext cx="3081576" cy="1569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Support and sense of belonging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F49BB-5CD3-4C10-B99B-9A1E5EC9E097}"/>
              </a:ext>
            </a:extLst>
          </p:cNvPr>
          <p:cNvSpPr/>
          <p:nvPr/>
        </p:nvSpPr>
        <p:spPr>
          <a:xfrm>
            <a:off x="755327" y="34290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Student Lifecycle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Friends and Family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Academic Introduction Tasks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708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runel Document" ma:contentTypeID="0x010100B5A4C08D27C9458A8DBC831B2C0EF43F00BEBDB8ABEFB8D748817E02A278A800B6" ma:contentTypeVersion="0" ma:contentTypeDescription="This is the base type for all Brunel documents." ma:contentTypeScope="" ma:versionID="57c3aac42fced746629e5a676b270ca2">
  <xsd:schema xmlns:xsd="http://www.w3.org/2001/XMLSchema" xmlns:xs="http://www.w3.org/2001/XMLSchema" xmlns:p="http://schemas.microsoft.com/office/2006/metadata/properties" xmlns:ns2="380bc2c3-1989-4979-9f6b-c22987075109" xmlns:ns3="4f75ff94-2a64-4b0a-a4d9-132f6d38b85f" targetNamespace="http://schemas.microsoft.com/office/2006/metadata/properties" ma:root="true" ma:fieldsID="5061b2759b4c6f5735737971dccaa591" ns2:_="" ns3:_="">
    <xsd:import namespace="380bc2c3-1989-4979-9f6b-c22987075109"/>
    <xsd:import namespace="4f75ff94-2a64-4b0a-a4d9-132f6d38b85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BrunelBaseOwner0" minOccurs="0"/>
                <xsd:element ref="ns3:BrunelBaseAudienc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bc2c3-1989-4979-9f6b-c2298707510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642f136f-ddeb-4275-8998-4d41f53820d3}" ma:internalName="TaxCatchAll" ma:showField="CatchAllData" ma:web="380bc2c3-1989-4979-9f6b-c22987075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642f136f-ddeb-4275-8998-4d41f53820d3}" ma:internalName="TaxCatchAllLabel" ma:readOnly="true" ma:showField="CatchAllDataLabel" ma:web="380bc2c3-1989-4979-9f6b-c22987075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5ff94-2a64-4b0a-a4d9-132f6d38b85f" elementFormDefault="qualified">
    <xsd:import namespace="http://schemas.microsoft.com/office/2006/documentManagement/types"/>
    <xsd:import namespace="http://schemas.microsoft.com/office/infopath/2007/PartnerControls"/>
    <xsd:element name="BrunelBaseOwner0" ma:index="10" nillable="true" ma:taxonomy="true" ma:internalName="BrunelBaseOwner0" ma:taxonomyFieldName="BrunelBaseOwner" ma:displayName="Owner" ma:default="1;#Quality|1a06d339-1c64-4e87-8be1-a4c253598b80" ma:fieldId="{98f64fff-228a-401e-b118-7b7ed14a11bf}" ma:sspId="1f8ae13c-041c-454e-aeb3-8644223ed454" ma:termSetId="ce0b3c44-0e18-4677-9fa6-443ed1905ae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runelBaseAudience0" ma:index="12" nillable="true" ma:taxonomy="true" ma:internalName="BrunelBaseAudience0" ma:taxonomyFieldName="BrunelBaseAudience" ma:displayName="Search Audience" ma:default="" ma:fieldId="{d57833c3-6316-40fd-9f4a-bdce40d7b5e8}" ma:taxonomyMulti="true" ma:sspId="1f8ae13c-041c-454e-aeb3-8644223ed454" ma:termSetId="e48bdc75-7773-40af-8e0d-060ff7e1dbe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0bc2c3-1989-4979-9f6b-c22987075109"/>
    <BrunelBaseAudience0 xmlns="4f75ff94-2a64-4b0a-a4d9-132f6d38b85f">
      <Terms xmlns="http://schemas.microsoft.com/office/infopath/2007/PartnerControls"/>
    </BrunelBaseAudience0>
    <BrunelBaseOwner0 xmlns="4f75ff94-2a64-4b0a-a4d9-132f6d38b8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</TermName>
          <TermId xmlns="http://schemas.microsoft.com/office/infopath/2007/PartnerControls">1a06d339-1c64-4e87-8be1-a4c253598b80</TermId>
        </TermInfo>
      </Terms>
    </BrunelBaseOwner0>
  </documentManagement>
</p:properties>
</file>

<file path=customXml/itemProps1.xml><?xml version="1.0" encoding="utf-8"?>
<ds:datastoreItem xmlns:ds="http://schemas.openxmlformats.org/officeDocument/2006/customXml" ds:itemID="{16A27E1E-8E3F-4040-9F3F-AB00981E60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9B876-B0E3-4E05-86A3-02ED054DA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0bc2c3-1989-4979-9f6b-c22987075109"/>
    <ds:schemaRef ds:uri="4f75ff94-2a64-4b0a-a4d9-132f6d38b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1A8B58-0E94-4544-A1A9-E8CCDA2A66AF}">
  <ds:schemaRefs>
    <ds:schemaRef ds:uri="http://purl.org/dc/terms/"/>
    <ds:schemaRef ds:uri="4f75ff94-2a64-4b0a-a4d9-132f6d38b85f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80bc2c3-1989-4979-9f6b-c229870751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401</TotalTime>
  <Words>359</Words>
  <Application>Microsoft Office PowerPoint</Application>
  <PresentationFormat>Widescreen</PresentationFormat>
  <Paragraphs>84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 2</vt:lpstr>
      <vt:lpstr>Dividend</vt:lpstr>
      <vt:lpstr>Student success project</vt:lpstr>
      <vt:lpstr>Introduction to brunel</vt:lpstr>
      <vt:lpstr>About the student success project</vt:lpstr>
      <vt:lpstr>About the student success project</vt:lpstr>
      <vt:lpstr>Assessment</vt:lpstr>
      <vt:lpstr>Awareness - Students</vt:lpstr>
      <vt:lpstr>Awareness - Staff</vt:lpstr>
      <vt:lpstr>Curriculum</vt:lpstr>
      <vt:lpstr>Support and sense of belonging</vt:lpstr>
      <vt:lpstr>Next steps</vt:lpstr>
      <vt:lpstr>summary</vt:lpstr>
    </vt:vector>
  </TitlesOfParts>
  <Company>Brunel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project</dc:title>
  <dc:creator>Robyn Fitzharris</dc:creator>
  <cp:lastModifiedBy>Iqbal Miah</cp:lastModifiedBy>
  <cp:revision>24</cp:revision>
  <dcterms:created xsi:type="dcterms:W3CDTF">2018-01-10T17:34:14Z</dcterms:created>
  <dcterms:modified xsi:type="dcterms:W3CDTF">2018-02-02T14:19:16Z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0x010100B5A4C08D27C9458A8DBC831B2C0EF43F00BEBDB8ABEFB8D748817E02A278A800B6</vt:lpwstr>
  </property>
</Properties>
</file>