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79" r:id="rId4"/>
    <p:sldId id="277" r:id="rId5"/>
    <p:sldId id="262" r:id="rId6"/>
    <p:sldId id="272" r:id="rId7"/>
    <p:sldId id="270" r:id="rId8"/>
    <p:sldId id="283" r:id="rId9"/>
    <p:sldId id="282" r:id="rId10"/>
    <p:sldId id="281" r:id="rId11"/>
    <p:sldId id="273" r:id="rId12"/>
  </p:sldIdLst>
  <p:sldSz cx="12192000" cy="68580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1203" autoAdjust="0"/>
  </p:normalViewPr>
  <p:slideViewPr>
    <p:cSldViewPr snapToGrid="0">
      <p:cViewPr varScale="1">
        <p:scale>
          <a:sx n="84" d="100"/>
          <a:sy n="84" d="100"/>
        </p:scale>
        <p:origin x="81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35" d="100"/>
          <a:sy n="135" d="100"/>
        </p:scale>
        <p:origin x="1146" y="-51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9855B3-27B7-4968-BEE0-8456C468231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21759773-6D40-49ED-9E70-B63154CEE112}">
      <dgm:prSet phldrT="[Text]"/>
      <dgm:spPr/>
      <dgm:t>
        <a:bodyPr/>
        <a:lstStyle/>
        <a:p>
          <a:r>
            <a:rPr lang="en-GB" dirty="0" smtClean="0"/>
            <a:t>Access</a:t>
          </a:r>
          <a:endParaRPr lang="en-GB" dirty="0"/>
        </a:p>
      </dgm:t>
    </dgm:pt>
    <dgm:pt modelId="{0976D356-D71B-4C74-9ED7-F7CA2724E545}" type="parTrans" cxnId="{008D67DB-D4CC-4DC3-80AD-BBA052783EFA}">
      <dgm:prSet/>
      <dgm:spPr/>
      <dgm:t>
        <a:bodyPr/>
        <a:lstStyle/>
        <a:p>
          <a:endParaRPr lang="en-GB"/>
        </a:p>
      </dgm:t>
    </dgm:pt>
    <dgm:pt modelId="{5369D790-E7C6-4E9F-977F-1C48E17BB596}" type="sibTrans" cxnId="{008D67DB-D4CC-4DC3-80AD-BBA052783EFA}">
      <dgm:prSet/>
      <dgm:spPr/>
      <dgm:t>
        <a:bodyPr/>
        <a:lstStyle/>
        <a:p>
          <a:endParaRPr lang="en-GB"/>
        </a:p>
      </dgm:t>
    </dgm:pt>
    <dgm:pt modelId="{41916610-0AC5-46DB-9F58-FD4C98E56427}">
      <dgm:prSet phldrT="[Text]"/>
      <dgm:spPr/>
      <dgm:t>
        <a:bodyPr/>
        <a:lstStyle/>
        <a:p>
          <a:r>
            <a:rPr lang="en-GB" dirty="0" smtClean="0"/>
            <a:t>Success</a:t>
          </a:r>
          <a:endParaRPr lang="en-GB" dirty="0"/>
        </a:p>
      </dgm:t>
    </dgm:pt>
    <dgm:pt modelId="{4F3ED176-B74D-4BE0-A564-0BA6B3523711}" type="parTrans" cxnId="{AB1FD2D8-DE81-40FD-B84C-91F5394A599A}">
      <dgm:prSet/>
      <dgm:spPr/>
      <dgm:t>
        <a:bodyPr/>
        <a:lstStyle/>
        <a:p>
          <a:endParaRPr lang="en-GB"/>
        </a:p>
      </dgm:t>
    </dgm:pt>
    <dgm:pt modelId="{534F1F9A-888A-4DEC-9CA4-9C92DEEFB776}" type="sibTrans" cxnId="{AB1FD2D8-DE81-40FD-B84C-91F5394A599A}">
      <dgm:prSet/>
      <dgm:spPr/>
      <dgm:t>
        <a:bodyPr/>
        <a:lstStyle/>
        <a:p>
          <a:endParaRPr lang="en-GB"/>
        </a:p>
      </dgm:t>
    </dgm:pt>
    <dgm:pt modelId="{1BC64222-669B-4BEB-8745-F16F92B3A988}">
      <dgm:prSet phldrT="[Text]"/>
      <dgm:spPr/>
      <dgm:t>
        <a:bodyPr/>
        <a:lstStyle/>
        <a:p>
          <a:r>
            <a:rPr lang="en-GB" dirty="0" smtClean="0"/>
            <a:t>Progression</a:t>
          </a:r>
          <a:endParaRPr lang="en-GB" dirty="0"/>
        </a:p>
      </dgm:t>
    </dgm:pt>
    <dgm:pt modelId="{E4FA5D4A-B8F6-41BE-B25B-5C6A5906AE03}" type="parTrans" cxnId="{AA53E961-95FB-497D-BA37-3094CBD6C120}">
      <dgm:prSet/>
      <dgm:spPr/>
      <dgm:t>
        <a:bodyPr/>
        <a:lstStyle/>
        <a:p>
          <a:endParaRPr lang="en-GB"/>
        </a:p>
      </dgm:t>
    </dgm:pt>
    <dgm:pt modelId="{F4124443-11A1-4782-BAF5-E2C2E4F6F429}" type="sibTrans" cxnId="{AA53E961-95FB-497D-BA37-3094CBD6C120}">
      <dgm:prSet/>
      <dgm:spPr/>
      <dgm:t>
        <a:bodyPr/>
        <a:lstStyle/>
        <a:p>
          <a:endParaRPr lang="en-GB"/>
        </a:p>
      </dgm:t>
    </dgm:pt>
    <dgm:pt modelId="{50A08FF1-61CA-4A9D-92C1-303B22A05117}" type="pres">
      <dgm:prSet presAssocID="{209855B3-27B7-4968-BEE0-8456C468231C}" presName="Name0" presStyleCnt="0">
        <dgm:presLayoutVars>
          <dgm:dir/>
          <dgm:animLvl val="lvl"/>
          <dgm:resizeHandles val="exact"/>
        </dgm:presLayoutVars>
      </dgm:prSet>
      <dgm:spPr/>
    </dgm:pt>
    <dgm:pt modelId="{AB9557A2-84E3-4445-BBD5-6D7E0EE3024D}" type="pres">
      <dgm:prSet presAssocID="{21759773-6D40-49ED-9E70-B63154CEE112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C714BE1-C6EF-4561-9895-581E54C316E7}" type="pres">
      <dgm:prSet presAssocID="{5369D790-E7C6-4E9F-977F-1C48E17BB596}" presName="parTxOnlySpace" presStyleCnt="0"/>
      <dgm:spPr/>
    </dgm:pt>
    <dgm:pt modelId="{449547DA-F592-4E30-BACC-66A4C81D8EF4}" type="pres">
      <dgm:prSet presAssocID="{41916610-0AC5-46DB-9F58-FD4C98E56427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D0D89CF-8486-40C4-B663-BE954E1D9104}" type="pres">
      <dgm:prSet presAssocID="{534F1F9A-888A-4DEC-9CA4-9C92DEEFB776}" presName="parTxOnlySpace" presStyleCnt="0"/>
      <dgm:spPr/>
    </dgm:pt>
    <dgm:pt modelId="{27EBC8F8-848A-4702-8E8D-45E3BA99F9E8}" type="pres">
      <dgm:prSet presAssocID="{1BC64222-669B-4BEB-8745-F16F92B3A988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A53E961-95FB-497D-BA37-3094CBD6C120}" srcId="{209855B3-27B7-4968-BEE0-8456C468231C}" destId="{1BC64222-669B-4BEB-8745-F16F92B3A988}" srcOrd="2" destOrd="0" parTransId="{E4FA5D4A-B8F6-41BE-B25B-5C6A5906AE03}" sibTransId="{F4124443-11A1-4782-BAF5-E2C2E4F6F429}"/>
    <dgm:cxn modelId="{AB1FD2D8-DE81-40FD-B84C-91F5394A599A}" srcId="{209855B3-27B7-4968-BEE0-8456C468231C}" destId="{41916610-0AC5-46DB-9F58-FD4C98E56427}" srcOrd="1" destOrd="0" parTransId="{4F3ED176-B74D-4BE0-A564-0BA6B3523711}" sibTransId="{534F1F9A-888A-4DEC-9CA4-9C92DEEFB776}"/>
    <dgm:cxn modelId="{0053B0F5-C198-4B42-8CD4-9D43FBE95802}" type="presOf" srcId="{41916610-0AC5-46DB-9F58-FD4C98E56427}" destId="{449547DA-F592-4E30-BACC-66A4C81D8EF4}" srcOrd="0" destOrd="0" presId="urn:microsoft.com/office/officeart/2005/8/layout/chevron1"/>
    <dgm:cxn modelId="{008D67DB-D4CC-4DC3-80AD-BBA052783EFA}" srcId="{209855B3-27B7-4968-BEE0-8456C468231C}" destId="{21759773-6D40-49ED-9E70-B63154CEE112}" srcOrd="0" destOrd="0" parTransId="{0976D356-D71B-4C74-9ED7-F7CA2724E545}" sibTransId="{5369D790-E7C6-4E9F-977F-1C48E17BB596}"/>
    <dgm:cxn modelId="{121FB8E0-9615-4D1D-9262-95E73C4B29C6}" type="presOf" srcId="{21759773-6D40-49ED-9E70-B63154CEE112}" destId="{AB9557A2-84E3-4445-BBD5-6D7E0EE3024D}" srcOrd="0" destOrd="0" presId="urn:microsoft.com/office/officeart/2005/8/layout/chevron1"/>
    <dgm:cxn modelId="{B3CFF28A-C853-48D0-9E7E-6762599CA6B8}" type="presOf" srcId="{209855B3-27B7-4968-BEE0-8456C468231C}" destId="{50A08FF1-61CA-4A9D-92C1-303B22A05117}" srcOrd="0" destOrd="0" presId="urn:microsoft.com/office/officeart/2005/8/layout/chevron1"/>
    <dgm:cxn modelId="{C1C47B7D-9D20-4D9B-8E56-7C0E79F72C9C}" type="presOf" srcId="{1BC64222-669B-4BEB-8745-F16F92B3A988}" destId="{27EBC8F8-848A-4702-8E8D-45E3BA99F9E8}" srcOrd="0" destOrd="0" presId="urn:microsoft.com/office/officeart/2005/8/layout/chevron1"/>
    <dgm:cxn modelId="{522E0924-0051-445F-80DB-A6D66DB5147F}" type="presParOf" srcId="{50A08FF1-61CA-4A9D-92C1-303B22A05117}" destId="{AB9557A2-84E3-4445-BBD5-6D7E0EE3024D}" srcOrd="0" destOrd="0" presId="urn:microsoft.com/office/officeart/2005/8/layout/chevron1"/>
    <dgm:cxn modelId="{FD9E41CD-FAB9-412A-8312-3F99BEDFBC7C}" type="presParOf" srcId="{50A08FF1-61CA-4A9D-92C1-303B22A05117}" destId="{9C714BE1-C6EF-4561-9895-581E54C316E7}" srcOrd="1" destOrd="0" presId="urn:microsoft.com/office/officeart/2005/8/layout/chevron1"/>
    <dgm:cxn modelId="{BA65EF25-15E2-43A6-905B-9346A9D06D0E}" type="presParOf" srcId="{50A08FF1-61CA-4A9D-92C1-303B22A05117}" destId="{449547DA-F592-4E30-BACC-66A4C81D8EF4}" srcOrd="2" destOrd="0" presId="urn:microsoft.com/office/officeart/2005/8/layout/chevron1"/>
    <dgm:cxn modelId="{487ADA0F-2422-4ED1-AD3E-FD5E598BF0E9}" type="presParOf" srcId="{50A08FF1-61CA-4A9D-92C1-303B22A05117}" destId="{7D0D89CF-8486-40C4-B663-BE954E1D9104}" srcOrd="3" destOrd="0" presId="urn:microsoft.com/office/officeart/2005/8/layout/chevron1"/>
    <dgm:cxn modelId="{1AF3ED5A-250A-4DF3-942D-3F5DE4902B30}" type="presParOf" srcId="{50A08FF1-61CA-4A9D-92C1-303B22A05117}" destId="{27EBC8F8-848A-4702-8E8D-45E3BA99F9E8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9557A2-84E3-4445-BBD5-6D7E0EE3024D}">
      <dsp:nvSpPr>
        <dsp:cNvPr id="0" name=""/>
        <dsp:cNvSpPr/>
      </dsp:nvSpPr>
      <dsp:spPr>
        <a:xfrm>
          <a:off x="2875" y="0"/>
          <a:ext cx="3503855" cy="8835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020" tIns="52007" rIns="52007" bIns="52007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900" kern="1200" dirty="0" smtClean="0"/>
            <a:t>Access</a:t>
          </a:r>
          <a:endParaRPr lang="en-GB" sz="3900" kern="1200" dirty="0"/>
        </a:p>
      </dsp:txBody>
      <dsp:txXfrm>
        <a:off x="444649" y="0"/>
        <a:ext cx="2620308" cy="883547"/>
      </dsp:txXfrm>
    </dsp:sp>
    <dsp:sp modelId="{449547DA-F592-4E30-BACC-66A4C81D8EF4}">
      <dsp:nvSpPr>
        <dsp:cNvPr id="0" name=""/>
        <dsp:cNvSpPr/>
      </dsp:nvSpPr>
      <dsp:spPr>
        <a:xfrm>
          <a:off x="3156346" y="0"/>
          <a:ext cx="3503855" cy="8835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020" tIns="52007" rIns="52007" bIns="52007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900" kern="1200" dirty="0" smtClean="0"/>
            <a:t>Success</a:t>
          </a:r>
          <a:endParaRPr lang="en-GB" sz="3900" kern="1200" dirty="0"/>
        </a:p>
      </dsp:txBody>
      <dsp:txXfrm>
        <a:off x="3598120" y="0"/>
        <a:ext cx="2620308" cy="883547"/>
      </dsp:txXfrm>
    </dsp:sp>
    <dsp:sp modelId="{27EBC8F8-848A-4702-8E8D-45E3BA99F9E8}">
      <dsp:nvSpPr>
        <dsp:cNvPr id="0" name=""/>
        <dsp:cNvSpPr/>
      </dsp:nvSpPr>
      <dsp:spPr>
        <a:xfrm>
          <a:off x="6309816" y="0"/>
          <a:ext cx="3503855" cy="8835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020" tIns="52007" rIns="52007" bIns="52007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900" kern="1200" dirty="0" smtClean="0"/>
            <a:t>Progression</a:t>
          </a:r>
          <a:endParaRPr lang="en-GB" sz="3900" kern="1200" dirty="0"/>
        </a:p>
      </dsp:txBody>
      <dsp:txXfrm>
        <a:off x="6751590" y="0"/>
        <a:ext cx="2620308" cy="8835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C0583A-40A7-4C1B-8CE3-C949F2916EE8}" type="datetimeFigureOut">
              <a:rPr lang="en-GB" smtClean="0"/>
              <a:t>09/02/2018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D50297-3957-4E5F-94D5-AB6208E81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80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50297-3957-4E5F-94D5-AB6208E817E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768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50297-3957-4E5F-94D5-AB6208E817E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358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50297-3957-4E5F-94D5-AB6208E817E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3256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50297-3957-4E5F-94D5-AB6208E817E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45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50297-3957-4E5F-94D5-AB6208E817E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155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FBAE1-0044-4ED9-814F-BE332133B9F3}" type="datetimeFigureOut">
              <a:rPr lang="en-GB" smtClean="0"/>
              <a:t>09/02/2018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B0199-F95C-40F9-BF8E-E33B143BC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244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FBAE1-0044-4ED9-814F-BE332133B9F3}" type="datetimeFigureOut">
              <a:rPr lang="en-GB" smtClean="0"/>
              <a:t>09/02/2018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B0199-F95C-40F9-BF8E-E33B143BC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486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FBAE1-0044-4ED9-814F-BE332133B9F3}" type="datetimeFigureOut">
              <a:rPr lang="en-GB" smtClean="0"/>
              <a:t>09/02/2018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B0199-F95C-40F9-BF8E-E33B143BC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906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FBAE1-0044-4ED9-814F-BE332133B9F3}" type="datetimeFigureOut">
              <a:rPr lang="en-GB" smtClean="0"/>
              <a:t>09/02/2018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B0199-F95C-40F9-BF8E-E33B143BC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383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FBAE1-0044-4ED9-814F-BE332133B9F3}" type="datetimeFigureOut">
              <a:rPr lang="en-GB" smtClean="0"/>
              <a:t>09/02/2018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B0199-F95C-40F9-BF8E-E33B143BC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701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FBAE1-0044-4ED9-814F-BE332133B9F3}" type="datetimeFigureOut">
              <a:rPr lang="en-GB" smtClean="0"/>
              <a:t>09/02/2018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B0199-F95C-40F9-BF8E-E33B143BC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136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FBAE1-0044-4ED9-814F-BE332133B9F3}" type="datetimeFigureOut">
              <a:rPr lang="en-GB" smtClean="0"/>
              <a:t>09/02/2018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B0199-F95C-40F9-BF8E-E33B143BC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689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FBAE1-0044-4ED9-814F-BE332133B9F3}" type="datetimeFigureOut">
              <a:rPr lang="en-GB" smtClean="0"/>
              <a:t>09/02/2018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B0199-F95C-40F9-BF8E-E33B143BC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963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FBAE1-0044-4ED9-814F-BE332133B9F3}" type="datetimeFigureOut">
              <a:rPr lang="en-GB" smtClean="0"/>
              <a:t>09/02/2018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B0199-F95C-40F9-BF8E-E33B143BC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40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FBAE1-0044-4ED9-814F-BE332133B9F3}" type="datetimeFigureOut">
              <a:rPr lang="en-GB" smtClean="0"/>
              <a:t>09/02/2018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B0199-F95C-40F9-BF8E-E33B143BC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342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FBAE1-0044-4ED9-814F-BE332133B9F3}" type="datetimeFigureOut">
              <a:rPr lang="en-GB" smtClean="0"/>
              <a:t>09/02/2018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B0199-F95C-40F9-BF8E-E33B143BC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592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FBAE1-0044-4ED9-814F-BE332133B9F3}" type="datetimeFigureOut">
              <a:rPr lang="en-GB" smtClean="0"/>
              <a:t>09/02/2018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B0199-F95C-40F9-BF8E-E33B143BC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93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0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Enabling Success for </a:t>
            </a:r>
            <a:br>
              <a:rPr lang="en-GB" dirty="0" smtClean="0"/>
            </a:br>
            <a:r>
              <a:rPr lang="en-GB" dirty="0" smtClean="0"/>
              <a:t>WP Learners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7313" y="5040386"/>
            <a:ext cx="9144000" cy="1655762"/>
          </a:xfrm>
        </p:spPr>
        <p:txBody>
          <a:bodyPr/>
          <a:lstStyle/>
          <a:p>
            <a:r>
              <a:rPr lang="en-GB" dirty="0" smtClean="0"/>
              <a:t>Nikki Anghileri</a:t>
            </a:r>
          </a:p>
          <a:p>
            <a:r>
              <a:rPr lang="en-GB" dirty="0" err="1" smtClean="0"/>
              <a:t>AccessHE</a:t>
            </a:r>
            <a:endParaRPr lang="en-GB" dirty="0" smtClean="0"/>
          </a:p>
          <a:p>
            <a:r>
              <a:rPr lang="en-GB" dirty="0" smtClean="0"/>
              <a:t>06/02/18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6825" y="3756074"/>
            <a:ext cx="2624756" cy="2693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766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Ongoing 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3956" y="1690687"/>
            <a:ext cx="8753061" cy="4859199"/>
          </a:xfrm>
        </p:spPr>
        <p:txBody>
          <a:bodyPr>
            <a:normAutofit/>
          </a:bodyPr>
          <a:lstStyle/>
          <a:p>
            <a:r>
              <a:rPr lang="en-GB" dirty="0" smtClean="0"/>
              <a:t>The hard to reach remain hard to reach!</a:t>
            </a:r>
          </a:p>
          <a:p>
            <a:r>
              <a:rPr lang="en-GB" dirty="0" smtClean="0"/>
              <a:t>Capacity – managing expectations</a:t>
            </a:r>
          </a:p>
          <a:p>
            <a:r>
              <a:rPr lang="en-GB" dirty="0" smtClean="0"/>
              <a:t>Definitions of success</a:t>
            </a:r>
          </a:p>
          <a:p>
            <a:r>
              <a:rPr lang="en-GB" dirty="0" smtClean="0"/>
              <a:t>Traditional models of HE (perceptions/resistance/skills)</a:t>
            </a:r>
          </a:p>
          <a:p>
            <a:r>
              <a:rPr lang="en-GB" dirty="0" smtClean="0"/>
              <a:t>Messages</a:t>
            </a:r>
          </a:p>
          <a:p>
            <a:r>
              <a:rPr lang="en-GB" dirty="0" smtClean="0"/>
              <a:t>Data</a:t>
            </a:r>
          </a:p>
          <a:p>
            <a:r>
              <a:rPr lang="en-GB" dirty="0" smtClean="0"/>
              <a:t>Technology (and technology users)</a:t>
            </a:r>
          </a:p>
          <a:p>
            <a:r>
              <a:rPr lang="en-GB" dirty="0" smtClean="0"/>
              <a:t>And </a:t>
            </a:r>
            <a:r>
              <a:rPr lang="en-GB" dirty="0" smtClean="0"/>
              <a:t>much more……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	But we’re not giving up just yet!!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68" y="2645764"/>
            <a:ext cx="2481884" cy="3396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14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71" y="2993473"/>
            <a:ext cx="3008808" cy="227181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5102" y="1092546"/>
            <a:ext cx="9144000" cy="256337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Thank-you for listening!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Over to you…….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337313" y="5265292"/>
            <a:ext cx="48999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nikki.anghileri@stmarys.ac.uk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052728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5245"/>
            <a:ext cx="10515600" cy="1325563"/>
          </a:xfrm>
        </p:spPr>
        <p:txBody>
          <a:bodyPr/>
          <a:lstStyle/>
          <a:p>
            <a:r>
              <a:rPr lang="en-GB" dirty="0" smtClean="0"/>
              <a:t>St Mary’s University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383" y="1500808"/>
            <a:ext cx="10926417" cy="5059017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Origins as </a:t>
            </a:r>
            <a:r>
              <a:rPr lang="en-GB" dirty="0" smtClean="0"/>
              <a:t>a Catholic teacher training college</a:t>
            </a:r>
          </a:p>
          <a:p>
            <a:endParaRPr lang="en-GB" dirty="0"/>
          </a:p>
          <a:p>
            <a:r>
              <a:rPr lang="en-GB" dirty="0"/>
              <a:t>U</a:t>
            </a:r>
            <a:r>
              <a:rPr lang="en-GB" dirty="0" smtClean="0"/>
              <a:t>niversity status January 2014</a:t>
            </a:r>
          </a:p>
          <a:p>
            <a:endParaRPr lang="en-GB" dirty="0" smtClean="0"/>
          </a:p>
          <a:p>
            <a:r>
              <a:rPr lang="en-GB" dirty="0" smtClean="0"/>
              <a:t>6000 students across 4 Schools</a:t>
            </a:r>
          </a:p>
          <a:p>
            <a:endParaRPr lang="en-GB" dirty="0" smtClean="0"/>
          </a:p>
          <a:p>
            <a:r>
              <a:rPr lang="en-GB" dirty="0" smtClean="0"/>
              <a:t>Small </a:t>
            </a:r>
            <a:r>
              <a:rPr lang="en-GB" dirty="0" smtClean="0"/>
              <a:t>and </a:t>
            </a:r>
            <a:r>
              <a:rPr lang="en-GB" dirty="0" smtClean="0"/>
              <a:t>friendly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Over 50% WP</a:t>
            </a:r>
          </a:p>
          <a:p>
            <a:endParaRPr lang="en-GB" dirty="0"/>
          </a:p>
          <a:p>
            <a:r>
              <a:rPr lang="en-GB" dirty="0" smtClean="0"/>
              <a:t>Enduring disparities in retention and </a:t>
            </a:r>
            <a:r>
              <a:rPr lang="en-GB" dirty="0" smtClean="0"/>
              <a:t>success for some populations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138" y="1995384"/>
            <a:ext cx="6520070" cy="314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690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starting position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“Skills Shop”</a:t>
            </a:r>
          </a:p>
          <a:p>
            <a:r>
              <a:rPr lang="en-GB" dirty="0" smtClean="0"/>
              <a:t>1 </a:t>
            </a:r>
            <a:r>
              <a:rPr lang="en-GB" dirty="0" err="1" smtClean="0"/>
              <a:t>fte</a:t>
            </a:r>
            <a:r>
              <a:rPr lang="en-GB" dirty="0" smtClean="0"/>
              <a:t> Learning Advisor</a:t>
            </a:r>
          </a:p>
          <a:p>
            <a:r>
              <a:rPr lang="en-GB" dirty="0" smtClean="0"/>
              <a:t>Minimal information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marL="0" indent="0" algn="r">
              <a:buNone/>
            </a:pPr>
            <a:r>
              <a:rPr lang="en-GB" dirty="0" smtClean="0"/>
              <a:t>But also:</a:t>
            </a:r>
          </a:p>
          <a:p>
            <a:pPr algn="r"/>
            <a:r>
              <a:rPr lang="en-GB" dirty="0" smtClean="0"/>
              <a:t>A blank slate</a:t>
            </a:r>
          </a:p>
          <a:p>
            <a:pPr algn="r"/>
            <a:r>
              <a:rPr lang="en-GB" dirty="0" smtClean="0"/>
              <a:t>Some great champions</a:t>
            </a:r>
          </a:p>
          <a:p>
            <a:pPr algn="r"/>
            <a:r>
              <a:rPr lang="en-GB" dirty="0" smtClean="0"/>
              <a:t>Some big promises</a:t>
            </a:r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539" y="982177"/>
            <a:ext cx="4673077" cy="31127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3442244"/>
            <a:ext cx="4081671" cy="2734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447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04320\AppData\Local\Microsoft\Windows\Temporary Internet Files\Content.IE5\PACFPXXL\960_es-trabajo-en-equipo-m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3799" y="3448878"/>
            <a:ext cx="2974804" cy="1983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Current (Evolving) Situation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r>
              <a:rPr lang="en-GB" dirty="0" smtClean="0"/>
              <a:t>Learning </a:t>
            </a:r>
            <a:r>
              <a:rPr lang="en-GB" dirty="0" smtClean="0"/>
              <a:t>and Teaching Directorate </a:t>
            </a:r>
          </a:p>
          <a:p>
            <a:r>
              <a:rPr lang="en-GB" dirty="0" smtClean="0"/>
              <a:t>Functions include:</a:t>
            </a:r>
          </a:p>
          <a:p>
            <a:pPr lvl="1"/>
            <a:r>
              <a:rPr lang="en-GB" dirty="0" smtClean="0"/>
              <a:t>Widening Participation Initiatives</a:t>
            </a:r>
          </a:p>
          <a:p>
            <a:pPr lvl="1"/>
            <a:r>
              <a:rPr lang="en-GB" dirty="0" smtClean="0"/>
              <a:t>Learning Development</a:t>
            </a:r>
          </a:p>
          <a:p>
            <a:pPr lvl="1"/>
            <a:r>
              <a:rPr lang="en-GB" dirty="0" smtClean="0"/>
              <a:t>Curriculum design and pedagogy</a:t>
            </a:r>
          </a:p>
          <a:p>
            <a:pPr lvl="1"/>
            <a:r>
              <a:rPr lang="en-GB" dirty="0" smtClean="0"/>
              <a:t>Academic </a:t>
            </a:r>
            <a:r>
              <a:rPr lang="en-GB" dirty="0"/>
              <a:t>P</a:t>
            </a:r>
            <a:r>
              <a:rPr lang="en-GB" dirty="0" smtClean="0"/>
              <a:t>rofessional Development</a:t>
            </a:r>
          </a:p>
          <a:p>
            <a:pPr lvl="1"/>
            <a:r>
              <a:rPr lang="en-GB" dirty="0" smtClean="0"/>
              <a:t>Student Engagement</a:t>
            </a:r>
          </a:p>
          <a:p>
            <a:pPr lvl="1"/>
            <a:r>
              <a:rPr lang="en-GB" dirty="0" smtClean="0"/>
              <a:t>Personal Tutoring </a:t>
            </a:r>
          </a:p>
          <a:p>
            <a:pPr lvl="1"/>
            <a:r>
              <a:rPr lang="en-GB" dirty="0" smtClean="0"/>
              <a:t>Access Agreement, TEF</a:t>
            </a:r>
          </a:p>
          <a:p>
            <a:pPr lvl="1"/>
            <a:r>
              <a:rPr lang="en-GB" dirty="0" smtClean="0"/>
              <a:t>Foundation Year</a:t>
            </a:r>
          </a:p>
          <a:p>
            <a:pPr marL="0" indent="0">
              <a:buNone/>
            </a:pPr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4480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Principles for Enhancing Student Success?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0930"/>
            <a:ext cx="10515600" cy="5188227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 </a:t>
            </a:r>
            <a:r>
              <a:rPr lang="en-GB" dirty="0" smtClean="0"/>
              <a:t>Driven by research and scholarship</a:t>
            </a:r>
          </a:p>
          <a:p>
            <a:r>
              <a:rPr lang="en-GB" dirty="0" smtClean="0"/>
              <a:t> </a:t>
            </a:r>
            <a:r>
              <a:rPr lang="en-GB" i="1" dirty="0" smtClean="0"/>
              <a:t>What Works?</a:t>
            </a:r>
            <a:endParaRPr lang="en-GB" i="1" dirty="0"/>
          </a:p>
          <a:p>
            <a:pPr lvl="1"/>
            <a:r>
              <a:rPr lang="en-GB" dirty="0" smtClean="0"/>
              <a:t>Embedded in curriculum</a:t>
            </a:r>
          </a:p>
          <a:p>
            <a:pPr lvl="1"/>
            <a:r>
              <a:rPr lang="en-GB" dirty="0" smtClean="0"/>
              <a:t>Delivered to all</a:t>
            </a:r>
          </a:p>
          <a:p>
            <a:pPr lvl="1"/>
            <a:r>
              <a:rPr lang="en-GB" dirty="0" smtClean="0"/>
              <a:t>Informative and relevant, with explicit purpose</a:t>
            </a:r>
          </a:p>
          <a:p>
            <a:pPr lvl="1"/>
            <a:r>
              <a:rPr lang="en-GB" dirty="0" smtClean="0"/>
              <a:t>Early engagement is essential</a:t>
            </a:r>
          </a:p>
          <a:p>
            <a:pPr lvl="1"/>
            <a:r>
              <a:rPr lang="en-GB" dirty="0" smtClean="0"/>
              <a:t>All activities should encourage collaboration</a:t>
            </a:r>
          </a:p>
          <a:p>
            <a:r>
              <a:rPr lang="en-GB" dirty="0" smtClean="0"/>
              <a:t>Not remedial </a:t>
            </a:r>
          </a:p>
          <a:p>
            <a:r>
              <a:rPr lang="en-GB" dirty="0" smtClean="0"/>
              <a:t>Shared responsibility  </a:t>
            </a:r>
          </a:p>
          <a:p>
            <a:r>
              <a:rPr lang="en-GB" dirty="0" smtClean="0"/>
              <a:t>Moving away from “what is wrong with these students” towards acknowledgement  that all students, to a greater or lesser extent, need clarification and sometimes instruction about the expectations and processes of HE level study</a:t>
            </a:r>
          </a:p>
          <a:p>
            <a:pPr marL="3657600" lvl="8" indent="0">
              <a:buNone/>
            </a:pPr>
            <a:r>
              <a:rPr lang="en-GB" dirty="0" smtClean="0"/>
              <a:t>                                 </a:t>
            </a:r>
          </a:p>
          <a:p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4769" y="1576721"/>
            <a:ext cx="2669031" cy="2766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855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3099" y="4930136"/>
            <a:ext cx="3083614" cy="174947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it look like for us?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Embedded modules</a:t>
            </a:r>
          </a:p>
          <a:p>
            <a:endParaRPr lang="en-GB" dirty="0" smtClean="0"/>
          </a:p>
          <a:p>
            <a:r>
              <a:rPr lang="en-GB" dirty="0" smtClean="0"/>
              <a:t>Module-specific workshops</a:t>
            </a:r>
            <a:endParaRPr lang="en-GB" dirty="0"/>
          </a:p>
          <a:p>
            <a:endParaRPr lang="en-GB" dirty="0"/>
          </a:p>
          <a:p>
            <a:r>
              <a:rPr lang="en-GB" dirty="0"/>
              <a:t>Programme-based </a:t>
            </a:r>
            <a:r>
              <a:rPr lang="en-GB" dirty="0" smtClean="0"/>
              <a:t>tutorials</a:t>
            </a:r>
          </a:p>
          <a:p>
            <a:endParaRPr lang="en-GB" dirty="0"/>
          </a:p>
          <a:p>
            <a:r>
              <a:rPr lang="en-GB" dirty="0" smtClean="0"/>
              <a:t>Targeted interventions</a:t>
            </a:r>
            <a:endParaRPr lang="en-GB" dirty="0"/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>
                <a:solidFill>
                  <a:prstClr val="black"/>
                </a:solidFill>
              </a:rPr>
              <a:t>Pre-sessional and in-sessional Transition programmes</a:t>
            </a:r>
            <a:endParaRPr lang="en-GB" dirty="0"/>
          </a:p>
          <a:p>
            <a:pPr lvl="0"/>
            <a:endParaRPr lang="en-GB" dirty="0">
              <a:solidFill>
                <a:prstClr val="black"/>
              </a:solidFill>
            </a:endParaRPr>
          </a:p>
          <a:p>
            <a:pPr lvl="0"/>
            <a:r>
              <a:rPr lang="en-GB" dirty="0" smtClean="0">
                <a:solidFill>
                  <a:prstClr val="black"/>
                </a:solidFill>
              </a:rPr>
              <a:t>Peer mentoring</a:t>
            </a:r>
          </a:p>
          <a:p>
            <a:pPr lvl="0"/>
            <a:endParaRPr lang="en-GB" dirty="0">
              <a:solidFill>
                <a:prstClr val="black"/>
              </a:solidFill>
            </a:endParaRPr>
          </a:p>
          <a:p>
            <a:pPr lvl="0"/>
            <a:r>
              <a:rPr lang="en-GB" dirty="0" smtClean="0">
                <a:solidFill>
                  <a:prstClr val="black"/>
                </a:solidFill>
              </a:rPr>
              <a:t>Financial support</a:t>
            </a:r>
          </a:p>
          <a:p>
            <a:pPr lvl="0"/>
            <a:endParaRPr lang="en-GB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GB" dirty="0" smtClean="0">
              <a:solidFill>
                <a:prstClr val="black"/>
              </a:solidFill>
            </a:endParaRPr>
          </a:p>
          <a:p>
            <a:pPr lvl="0"/>
            <a:endParaRPr lang="en-GB" dirty="0">
              <a:solidFill>
                <a:prstClr val="black"/>
              </a:solidFill>
            </a:endParaRPr>
          </a:p>
          <a:p>
            <a:pPr lvl="0"/>
            <a:endParaRPr lang="en-GB" dirty="0">
              <a:solidFill>
                <a:prstClr val="black"/>
              </a:solidFill>
            </a:endParaRPr>
          </a:p>
          <a:p>
            <a:pPr lvl="0"/>
            <a:endParaRPr lang="en-GB" dirty="0">
              <a:solidFill>
                <a:prstClr val="black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6925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Student Success – No Silver Bullet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10000"/>
          </a:bodyPr>
          <a:lstStyle/>
          <a:p>
            <a:r>
              <a:rPr lang="en-GB" dirty="0" smtClean="0"/>
              <a:t>WP students are not heterogeneous</a:t>
            </a:r>
          </a:p>
          <a:p>
            <a:endParaRPr lang="en-GB" dirty="0"/>
          </a:p>
          <a:p>
            <a:r>
              <a:rPr lang="en-GB" dirty="0" smtClean="0"/>
              <a:t>Complex issues which need bespoke individualised responses</a:t>
            </a:r>
          </a:p>
          <a:p>
            <a:pPr lvl="1"/>
            <a:r>
              <a:rPr lang="en-GB" dirty="0" smtClean="0"/>
              <a:t> Valued</a:t>
            </a:r>
          </a:p>
          <a:p>
            <a:pPr lvl="1"/>
            <a:r>
              <a:rPr lang="en-GB" dirty="0" smtClean="0"/>
              <a:t>Inclusive</a:t>
            </a:r>
          </a:p>
          <a:p>
            <a:pPr lvl="1"/>
            <a:r>
              <a:rPr lang="en-GB" dirty="0" smtClean="0"/>
              <a:t>Flexible</a:t>
            </a:r>
          </a:p>
          <a:p>
            <a:pPr lvl="1"/>
            <a:r>
              <a:rPr lang="en-GB" dirty="0" smtClean="0"/>
              <a:t>Programme specific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Quality </a:t>
            </a:r>
            <a:r>
              <a:rPr lang="en-GB" dirty="0"/>
              <a:t>learning </a:t>
            </a:r>
            <a:r>
              <a:rPr lang="en-GB" dirty="0" smtClean="0"/>
              <a:t>experience</a:t>
            </a:r>
          </a:p>
          <a:p>
            <a:endParaRPr lang="en-GB" dirty="0"/>
          </a:p>
          <a:p>
            <a:r>
              <a:rPr lang="en-GB" dirty="0" smtClean="0"/>
              <a:t>Collaborative </a:t>
            </a:r>
            <a:r>
              <a:rPr lang="en-GB" dirty="0"/>
              <a:t>– </a:t>
            </a:r>
            <a:r>
              <a:rPr lang="en-GB" dirty="0" smtClean="0"/>
              <a:t>promote </a:t>
            </a:r>
            <a:r>
              <a:rPr lang="en-GB" dirty="0"/>
              <a:t>peer support (staff and students</a:t>
            </a:r>
            <a:r>
              <a:rPr lang="en-GB" dirty="0" smtClean="0"/>
              <a:t>)</a:t>
            </a:r>
          </a:p>
          <a:p>
            <a:endParaRPr lang="en-GB" dirty="0" smtClean="0"/>
          </a:p>
          <a:p>
            <a:r>
              <a:rPr lang="en-GB" dirty="0" smtClean="0"/>
              <a:t>Ongoing </a:t>
            </a:r>
            <a:r>
              <a:rPr lang="en-GB" dirty="0"/>
              <a:t>process </a:t>
            </a:r>
            <a:r>
              <a:rPr lang="en-GB" dirty="0" smtClean="0"/>
              <a:t>(shifting sands)</a:t>
            </a:r>
          </a:p>
          <a:p>
            <a:endParaRPr lang="en-GB" dirty="0"/>
          </a:p>
          <a:p>
            <a:r>
              <a:rPr lang="en-GB" dirty="0" smtClean="0"/>
              <a:t>Measure impact wherever possible, however possible</a:t>
            </a:r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2" descr="C:\Users\04320\AppData\Local\Microsoft\Windows\Temporary Internet Files\Content.IE5\39U3SOXX\progresswoodW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911" y="4822625"/>
            <a:ext cx="3935744" cy="1354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8313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Measuring Impact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Satisfaction is not the same as impact</a:t>
            </a:r>
          </a:p>
          <a:p>
            <a:r>
              <a:rPr lang="en-GB" dirty="0" smtClean="0"/>
              <a:t>Use whatever measures are available</a:t>
            </a:r>
          </a:p>
          <a:p>
            <a:r>
              <a:rPr lang="en-GB" dirty="0" smtClean="0"/>
              <a:t>Student analytics/demographics</a:t>
            </a:r>
          </a:p>
          <a:p>
            <a:r>
              <a:rPr lang="en-GB" dirty="0" smtClean="0"/>
              <a:t>Assessment results, progression data, retention data, module evaluations and programme review, survey results (</a:t>
            </a:r>
            <a:r>
              <a:rPr lang="en-GB" dirty="0" err="1" smtClean="0"/>
              <a:t>inc</a:t>
            </a:r>
            <a:r>
              <a:rPr lang="en-GB" dirty="0" smtClean="0"/>
              <a:t> NSS)</a:t>
            </a:r>
          </a:p>
          <a:p>
            <a:r>
              <a:rPr lang="en-GB" dirty="0" smtClean="0"/>
              <a:t>Qualitative data</a:t>
            </a:r>
          </a:p>
          <a:p>
            <a:r>
              <a:rPr lang="en-GB" dirty="0" smtClean="0"/>
              <a:t>Research Projects</a:t>
            </a:r>
          </a:p>
          <a:p>
            <a:r>
              <a:rPr lang="en-GB" dirty="0" smtClean="0"/>
              <a:t>Constantly evolving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8134" y="1825625"/>
            <a:ext cx="1164266" cy="3104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806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Student Life Cycle Approach to Success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1952031"/>
              </p:ext>
            </p:extLst>
          </p:nvPr>
        </p:nvGraphicFramePr>
        <p:xfrm>
          <a:off x="1187726" y="1942836"/>
          <a:ext cx="9816548" cy="8835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38030" y="3419061"/>
            <a:ext cx="10260496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Includes: Outreach, Pre-session, Induction, Transition, In-session, Curriculum design, </a:t>
            </a:r>
            <a:r>
              <a:rPr lang="en-GB" sz="3200" dirty="0"/>
              <a:t>P</a:t>
            </a:r>
            <a:r>
              <a:rPr lang="en-GB" sz="3200" dirty="0" smtClean="0"/>
              <a:t>edagogy, Assessment, Enhancement, Financial Support, Students’ Realities, Progression</a:t>
            </a:r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693505" y="5575853"/>
            <a:ext cx="72058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Belonging is key</a:t>
            </a:r>
            <a:endParaRPr lang="en-GB" sz="4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2728" y="5013608"/>
            <a:ext cx="2872408" cy="1639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43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4254</TotalTime>
  <Words>385</Words>
  <Application>Microsoft Office PowerPoint</Application>
  <PresentationFormat>Widescreen</PresentationFormat>
  <Paragraphs>115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Enabling Success for  WP Learners</vt:lpstr>
      <vt:lpstr>St Mary’s University</vt:lpstr>
      <vt:lpstr>The starting position</vt:lpstr>
      <vt:lpstr>The Current (Evolving) Situation</vt:lpstr>
      <vt:lpstr>Principles for Enhancing Student Success? </vt:lpstr>
      <vt:lpstr>What does it look like for us? </vt:lpstr>
      <vt:lpstr>Student Success – No Silver Bullet</vt:lpstr>
      <vt:lpstr>Measuring Impact</vt:lpstr>
      <vt:lpstr>Student Life Cycle Approach to Success</vt:lpstr>
      <vt:lpstr>Ongoing challenges</vt:lpstr>
      <vt:lpstr>  Thank-you for listening!  Over to you…….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study skills into academic curricula</dc:title>
  <dc:creator>Nikki Anghileri</dc:creator>
  <cp:lastModifiedBy>Nikki Anghileri</cp:lastModifiedBy>
  <cp:revision>70</cp:revision>
  <cp:lastPrinted>2015-06-29T21:11:00Z</cp:lastPrinted>
  <dcterms:created xsi:type="dcterms:W3CDTF">2015-06-29T09:16:56Z</dcterms:created>
  <dcterms:modified xsi:type="dcterms:W3CDTF">2018-02-09T12:18:29Z</dcterms:modified>
</cp:coreProperties>
</file>